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59" r:id="rId15"/>
    <p:sldId id="260" r:id="rId16"/>
    <p:sldId id="272" r:id="rId17"/>
    <p:sldId id="277" r:id="rId18"/>
    <p:sldId id="274" r:id="rId19"/>
    <p:sldId id="276" r:id="rId20"/>
    <p:sldId id="275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29C"/>
    <a:srgbClr val="F2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7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'test calc'!$D$4</c:f>
              <c:strCache>
                <c:ptCount val="1"/>
                <c:pt idx="0">
                  <c:v>Calculated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'test calc'!$C$5:$C$15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'test calc'!$D$5:$D$15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65</c:v>
                </c:pt>
                <c:pt idx="5">
                  <c:v>100</c:v>
                </c:pt>
                <c:pt idx="6">
                  <c:v>200</c:v>
                </c:pt>
                <c:pt idx="7">
                  <c:v>350</c:v>
                </c:pt>
                <c:pt idx="8">
                  <c:v>500</c:v>
                </c:pt>
                <c:pt idx="9">
                  <c:v>700</c:v>
                </c:pt>
                <c:pt idx="10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749312"/>
        <c:axId val="124751232"/>
      </c:scatterChart>
      <c:valAx>
        <c:axId val="124749312"/>
        <c:scaling>
          <c:orientation val="minMax"/>
          <c:max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Individual Category Level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51232"/>
        <c:crosses val="autoZero"/>
        <c:crossBetween val="midCat"/>
      </c:valAx>
      <c:valAx>
        <c:axId val="12475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Individual Category  Calculated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49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814-5396-4545-8AF2-71201F1D75BF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DF0-6152-4265-BE74-F7AD17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814-5396-4545-8AF2-71201F1D75BF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DF0-6152-4265-BE74-F7AD17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8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814-5396-4545-8AF2-71201F1D75BF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DF0-6152-4265-BE74-F7AD17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3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814-5396-4545-8AF2-71201F1D75BF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DF0-6152-4265-BE74-F7AD17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814-5396-4545-8AF2-71201F1D75BF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DF0-6152-4265-BE74-F7AD17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814-5396-4545-8AF2-71201F1D75BF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DF0-6152-4265-BE74-F7AD17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2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814-5396-4545-8AF2-71201F1D75BF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DF0-6152-4265-BE74-F7AD17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7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814-5396-4545-8AF2-71201F1D75BF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DF0-6152-4265-BE74-F7AD17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5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814-5396-4545-8AF2-71201F1D75BF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DF0-6152-4265-BE74-F7AD17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814-5396-4545-8AF2-71201F1D75BF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DF0-6152-4265-BE74-F7AD17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2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2814-5396-4545-8AF2-71201F1D75BF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DF0-6152-4265-BE74-F7AD17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2814-5396-4545-8AF2-71201F1D75BF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C3DF0-6152-4265-BE74-F7AD1727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8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3835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cs typeface="Adobe Arabic" panose="02040503050201020203" pitchFamily="18" charset="-78"/>
              </a:rPr>
              <a:t>Small Business</a:t>
            </a:r>
          </a:p>
          <a:p>
            <a:pPr algn="ctr"/>
            <a:r>
              <a:rPr lang="en-US" sz="4000" dirty="0" smtClean="0">
                <a:latin typeface="Cambria" panose="02040503050406030204" pitchFamily="18" charset="0"/>
                <a:cs typeface="Adobe Arabic" panose="02040503050201020203" pitchFamily="18" charset="-78"/>
              </a:rPr>
              <a:t>Counter-Intelligence ⫘ Insider Threat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442" y="4933948"/>
            <a:ext cx="3993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cs typeface="Adobe Arabic" panose="02040503050201020203" pitchFamily="18" charset="-78"/>
              </a:rPr>
              <a:t>Will McEllen, SFPC</a:t>
            </a:r>
          </a:p>
          <a:p>
            <a:r>
              <a:rPr lang="en-US" sz="2400" dirty="0" smtClean="0">
                <a:latin typeface="Cambria" panose="02040503050406030204" pitchFamily="18" charset="0"/>
                <a:cs typeface="Adobe Arabic" panose="02040503050201020203" pitchFamily="18" charset="-78"/>
              </a:rPr>
              <a:t>Facility Security Officer</a:t>
            </a:r>
          </a:p>
          <a:p>
            <a:r>
              <a:rPr lang="en-US" sz="2400" dirty="0" smtClean="0">
                <a:latin typeface="Cambria" panose="02040503050406030204" pitchFamily="18" charset="0"/>
                <a:cs typeface="Adobe Arabic" panose="02040503050201020203" pitchFamily="18" charset="-78"/>
              </a:rPr>
              <a:t>Primal Innovation, LLC</a:t>
            </a:r>
          </a:p>
        </p:txBody>
      </p:sp>
    </p:spTree>
    <p:extLst>
      <p:ext uri="{BB962C8B-B14F-4D97-AF65-F5344CB8AC3E}">
        <p14:creationId xmlns:p14="http://schemas.microsoft.com/office/powerpoint/2010/main" val="13693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132600"/>
              </p:ext>
            </p:extLst>
          </p:nvPr>
        </p:nvGraphicFramePr>
        <p:xfrm>
          <a:off x="1210491" y="837069"/>
          <a:ext cx="9753600" cy="2305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85344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Category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Guideline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Personal Connections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No </a:t>
                      </a:r>
                      <a:r>
                        <a:rPr lang="en-US" sz="1100" u="none" strike="noStrike" dirty="0">
                          <a:effectLst/>
                        </a:rPr>
                        <a:t>issues identified or any issues are effectively mitigated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Has </a:t>
                      </a:r>
                      <a:r>
                        <a:rPr lang="en-US" sz="1100" u="none" strike="noStrike" dirty="0">
                          <a:effectLst/>
                        </a:rPr>
                        <a:t>friendship ties to individual(s) working at competing companies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Has </a:t>
                      </a:r>
                      <a:r>
                        <a:rPr lang="en-US" sz="1100" u="none" strike="noStrike" dirty="0">
                          <a:effectLst/>
                        </a:rPr>
                        <a:t>personal ties to individual(s) working at competing companies. These ties exceed basic friendship and may be associated with shared history, </a:t>
                      </a:r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goals</a:t>
                      </a:r>
                      <a:r>
                        <a:rPr lang="en-US" sz="1100" u="none" strike="noStrike" dirty="0">
                          <a:effectLst/>
                        </a:rPr>
                        <a:t>, or needs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Has </a:t>
                      </a:r>
                      <a:r>
                        <a:rPr lang="en-US" sz="1100" u="none" strike="noStrike" dirty="0">
                          <a:effectLst/>
                        </a:rPr>
                        <a:t>very strong ties to individual(s) working at competing companies. These ties are likely emotional in nature and may be associated with a long </a:t>
                      </a:r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term </a:t>
                      </a:r>
                      <a:r>
                        <a:rPr lang="en-US" sz="1100" u="none" strike="noStrike" dirty="0">
                          <a:effectLst/>
                        </a:rPr>
                        <a:t>relationship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Extreme </a:t>
                      </a:r>
                      <a:r>
                        <a:rPr lang="en-US" sz="1100" u="none" strike="noStrike" dirty="0">
                          <a:effectLst/>
                        </a:rPr>
                        <a:t>ties of obligation or connection to individual(s) working at competing companies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31" y="3476353"/>
            <a:ext cx="9483911" cy="3108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7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34027"/>
              </p:ext>
            </p:extLst>
          </p:nvPr>
        </p:nvGraphicFramePr>
        <p:xfrm>
          <a:off x="1210496" y="836568"/>
          <a:ext cx="9753600" cy="2305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85344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Category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Guideline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Work Performance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No </a:t>
                      </a:r>
                      <a:r>
                        <a:rPr lang="en-US" sz="1100" u="none" strike="noStrike" dirty="0">
                          <a:effectLst/>
                        </a:rPr>
                        <a:t>issues identified or any issues are effectively mitigated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Minimal </a:t>
                      </a:r>
                      <a:r>
                        <a:rPr lang="en-US" sz="1100" u="none" strike="noStrike" dirty="0">
                          <a:effectLst/>
                        </a:rPr>
                        <a:t>issues, concerns, or more serious issues are partially mitigated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Some </a:t>
                      </a:r>
                      <a:r>
                        <a:rPr lang="en-US" sz="1100" u="none" strike="noStrike" dirty="0">
                          <a:effectLst/>
                        </a:rPr>
                        <a:t>issues or concerns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Above </a:t>
                      </a:r>
                      <a:r>
                        <a:rPr lang="en-US" sz="1100" u="none" strike="noStrike" dirty="0">
                          <a:effectLst/>
                        </a:rPr>
                        <a:t>average issues that have the potential to require termination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Serious </a:t>
                      </a:r>
                      <a:r>
                        <a:rPr lang="en-US" sz="1100" u="none" strike="noStrike" dirty="0">
                          <a:effectLst/>
                        </a:rPr>
                        <a:t>issues which could result in immediate termination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444650"/>
              </p:ext>
            </p:extLst>
          </p:nvPr>
        </p:nvGraphicFramePr>
        <p:xfrm>
          <a:off x="1210496" y="3789318"/>
          <a:ext cx="9753600" cy="2305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85344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Category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Guideline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Work Violations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No </a:t>
                      </a:r>
                      <a:r>
                        <a:rPr lang="en-US" sz="1100" u="none" strike="noStrike" dirty="0">
                          <a:effectLst/>
                        </a:rPr>
                        <a:t>issues identified or any issues are effectively mitigated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Minimal </a:t>
                      </a:r>
                      <a:r>
                        <a:rPr lang="en-US" sz="1100" u="none" strike="noStrike" dirty="0">
                          <a:effectLst/>
                        </a:rPr>
                        <a:t>issues, concerns, or more serious issues are partially mitigated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Some </a:t>
                      </a:r>
                      <a:r>
                        <a:rPr lang="en-US" sz="1100" u="none" strike="noStrike" dirty="0">
                          <a:effectLst/>
                        </a:rPr>
                        <a:t>issues or concerns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Above </a:t>
                      </a:r>
                      <a:r>
                        <a:rPr lang="en-US" sz="1100" u="none" strike="noStrike" dirty="0">
                          <a:effectLst/>
                        </a:rPr>
                        <a:t>average issues that have the potential to require termination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Serious </a:t>
                      </a:r>
                      <a:r>
                        <a:rPr lang="en-US" sz="1100" u="none" strike="noStrike" dirty="0">
                          <a:effectLst/>
                        </a:rPr>
                        <a:t>issues which could result in immediate termination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1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97172" y="419100"/>
            <a:ext cx="2644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Tracking System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111492"/>
              </p:ext>
            </p:extLst>
          </p:nvPr>
        </p:nvGraphicFramePr>
        <p:xfrm>
          <a:off x="672739" y="1535716"/>
          <a:ext cx="10515597" cy="925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4211"/>
                <a:gridCol w="1064211"/>
                <a:gridCol w="1064211"/>
                <a:gridCol w="1064211"/>
                <a:gridCol w="1064211"/>
                <a:gridCol w="1064211"/>
                <a:gridCol w="1064211"/>
                <a:gridCol w="766530"/>
                <a:gridCol w="766530"/>
                <a:gridCol w="766530"/>
                <a:gridCol w="766530"/>
              </a:tblGrid>
              <a:tr h="17161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Personal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Work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Calculated</a:t>
                      </a:r>
                    </a:p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Total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Risk</a:t>
                      </a:r>
                    </a:p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Potential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6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Money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Ideology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Conscience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Ego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Nationalism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Sexual Behavior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Personal Connections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Performance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Violations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9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880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High</a:t>
                      </a:r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smtClean="0">
                          <a:effectLst/>
                        </a:rPr>
                        <a:t>210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smtClean="0">
                          <a:effectLst/>
                        </a:rPr>
                        <a:t>Low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smtClean="0">
                          <a:effectLst/>
                        </a:rPr>
                        <a:t>455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smtClean="0">
                          <a:effectLst/>
                        </a:rPr>
                        <a:t>Medium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smtClean="0">
                          <a:effectLst/>
                        </a:rPr>
                        <a:t>145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smtClean="0">
                          <a:effectLst/>
                        </a:rPr>
                        <a:t>Low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01410"/>
              </p:ext>
            </p:extLst>
          </p:nvPr>
        </p:nvGraphicFramePr>
        <p:xfrm>
          <a:off x="669472" y="3021443"/>
          <a:ext cx="2057400" cy="2482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Individual Category Ratings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Rating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Calculated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Negligible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Medium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High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Very High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16791"/>
              </p:ext>
            </p:extLst>
          </p:nvPr>
        </p:nvGraphicFramePr>
        <p:xfrm>
          <a:off x="9134198" y="3021875"/>
          <a:ext cx="2057400" cy="1339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1371600"/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Calculated Risk Rating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Rating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Calculated Range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Negligible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0-0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1-300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Medium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301-600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High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601-999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Very High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1000+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425946"/>
              </p:ext>
            </p:extLst>
          </p:nvPr>
        </p:nvGraphicFramePr>
        <p:xfrm>
          <a:off x="2961482" y="2946400"/>
          <a:ext cx="57102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5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90829"/>
              </p:ext>
            </p:extLst>
          </p:nvPr>
        </p:nvGraphicFramePr>
        <p:xfrm>
          <a:off x="1210496" y="3489934"/>
          <a:ext cx="9753600" cy="1162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85344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Type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Guideline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Foreign Travel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Individual </a:t>
                      </a:r>
                      <a:r>
                        <a:rPr lang="en-US" sz="1100" u="none" strike="noStrike" dirty="0">
                          <a:effectLst/>
                        </a:rPr>
                        <a:t>does not travel outside of local area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Individual </a:t>
                      </a:r>
                      <a:r>
                        <a:rPr lang="en-US" sz="1100" u="none" strike="noStrike" dirty="0">
                          <a:effectLst/>
                        </a:rPr>
                        <a:t>rarely travels outside the local area or the country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Individual </a:t>
                      </a:r>
                      <a:r>
                        <a:rPr lang="en-US" sz="1100" u="none" strike="noStrike" dirty="0">
                          <a:effectLst/>
                        </a:rPr>
                        <a:t>occasionally travels outside the country for work or tourism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Individual's </a:t>
                      </a:r>
                      <a:r>
                        <a:rPr lang="en-US" sz="1100" u="none" strike="noStrike" dirty="0">
                          <a:effectLst/>
                        </a:rPr>
                        <a:t>position requires frequent overseas travel or they routinely travel outside the country for tourism or personal reasons.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Individual </a:t>
                      </a:r>
                      <a:r>
                        <a:rPr lang="en-US" sz="1100" u="none" strike="noStrike" dirty="0">
                          <a:effectLst/>
                        </a:rPr>
                        <a:t>makes constant overseas trips with multiple return trips to the same locations/regions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13320"/>
              </p:ext>
            </p:extLst>
          </p:nvPr>
        </p:nvGraphicFramePr>
        <p:xfrm>
          <a:off x="1210496" y="5135857"/>
          <a:ext cx="9753600" cy="1162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85344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Type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Guideline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Exposure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No </a:t>
                      </a:r>
                      <a:r>
                        <a:rPr lang="en-US" sz="1100" u="none" strike="noStrike" dirty="0">
                          <a:effectLst/>
                        </a:rPr>
                        <a:t>connection has been identified linking individual to classified or proprietary projects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There </a:t>
                      </a:r>
                      <a:r>
                        <a:rPr lang="en-US" sz="1100" u="none" strike="noStrike" dirty="0">
                          <a:effectLst/>
                        </a:rPr>
                        <a:t>is only insubstantial info which potentially links individual to classified or proprietary projects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There </a:t>
                      </a:r>
                      <a:r>
                        <a:rPr lang="en-US" sz="1100" u="none" strike="noStrike" dirty="0">
                          <a:effectLst/>
                        </a:rPr>
                        <a:t>is circumstantial data which could link the individual to classified or proprietary projects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Individual </a:t>
                      </a:r>
                      <a:r>
                        <a:rPr lang="en-US" sz="1100" u="none" strike="noStrike" dirty="0">
                          <a:effectLst/>
                        </a:rPr>
                        <a:t>makes some reference to work on classified or proprietary projects through conversation and/or web based sites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Individual </a:t>
                      </a:r>
                      <a:r>
                        <a:rPr lang="en-US" sz="1100" u="none" strike="noStrike" dirty="0">
                          <a:effectLst/>
                        </a:rPr>
                        <a:t>openly reveals connection to classified or proprietary projects through conversation and/or web based sites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935096"/>
              </p:ext>
            </p:extLst>
          </p:nvPr>
        </p:nvGraphicFramePr>
        <p:xfrm>
          <a:off x="3383377" y="455976"/>
          <a:ext cx="5082345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r:id="rId4" imgW="6640920" imgH="3225240" progId="">
                  <p:embed/>
                </p:oleObj>
              </mc:Choice>
              <mc:Fallback>
                <p:oleObj r:id="rId4" imgW="6640920" imgH="3225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3377" y="455976"/>
                        <a:ext cx="5082345" cy="246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5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" y="0"/>
            <a:ext cx="12190247" cy="6858000"/>
          </a:xfrm>
          <a:prstGeom prst="rect">
            <a:avLst/>
          </a:prstGeom>
          <a:ln>
            <a:noFill/>
          </a:ln>
          <a:effectLst>
            <a:innerShdw blurRad="38100">
              <a:prstClr val="black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44" y="3429000"/>
            <a:ext cx="4590581" cy="30175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7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85507" y="419100"/>
            <a:ext cx="166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Flowchart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56" y="1113770"/>
            <a:ext cx="8346515" cy="5486400"/>
          </a:xfrm>
          <a:prstGeom prst="rect">
            <a:avLst/>
          </a:prstGeom>
          <a:ln w="19050"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0294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05706" y="419100"/>
            <a:ext cx="3027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Gathering the Data</a:t>
            </a:r>
            <a:endParaRPr lang="en-US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182204"/>
              </p:ext>
            </p:extLst>
          </p:nvPr>
        </p:nvGraphicFramePr>
        <p:xfrm>
          <a:off x="821267" y="1339585"/>
          <a:ext cx="10066868" cy="4465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8024"/>
                <a:gridCol w="1476474"/>
                <a:gridCol w="1476474"/>
                <a:gridCol w="1476474"/>
                <a:gridCol w="1476474"/>
                <a:gridCol w="1476474"/>
                <a:gridCol w="1476474"/>
              </a:tblGrid>
              <a:tr h="590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Human Resources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Information </a:t>
                      </a:r>
                      <a:r>
                        <a:rPr lang="en-US" sz="1100" u="none" strike="noStrike" dirty="0" smtClean="0">
                          <a:effectLst/>
                        </a:rPr>
                        <a:t>Technology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Project Managers / Supervisors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Co-workers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Travel Coordinator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Open Source Checks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2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Money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Ideology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Conscience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Ego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Nationalism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Sexual Activity/Behavior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Personal Connections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Performance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Violations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Foreign Travel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Exposure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∎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0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53737" y="419100"/>
            <a:ext cx="713176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Gathering the Data – Open Source Information</a:t>
            </a:r>
          </a:p>
          <a:p>
            <a:pPr algn="ctr"/>
            <a:endParaRPr lang="en-US" sz="2800" b="1" dirty="0" smtClean="0"/>
          </a:p>
          <a:p>
            <a:pPr algn="ctr"/>
            <a:endParaRPr lang="en-US" sz="1200" b="1" dirty="0" smtClean="0"/>
          </a:p>
          <a:p>
            <a:pPr algn="ctr"/>
            <a:r>
              <a:rPr lang="en-US" sz="2800" b="1" dirty="0" smtClean="0"/>
              <a:t>PLEASE NOTE!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7248" y="2816695"/>
            <a:ext cx="7636933" cy="646331"/>
            <a:chOff x="547337" y="2469562"/>
            <a:chExt cx="6262026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876397" y="2469562"/>
              <a:ext cx="593296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Please discuss any open source gathering with your company’s Human Resources and Legal departments before you start.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7337" y="2469562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7248" y="3781895"/>
            <a:ext cx="7636933" cy="646331"/>
            <a:chOff x="547337" y="2469562"/>
            <a:chExt cx="6262026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876397" y="2469562"/>
              <a:ext cx="593296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For this presentation, open source is identified as information that is available and can be viewed without the use of any logons or passwords.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7337" y="2469562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7248" y="4747095"/>
            <a:ext cx="7636933" cy="646331"/>
            <a:chOff x="547337" y="2469562"/>
            <a:chExt cx="6262026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876397" y="2469562"/>
              <a:ext cx="593296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The laws and public perception regarding personal open source data is constantly shifting so it is essential that you stay abreast of any changes.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7337" y="2469562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  <p:pic>
        <p:nvPicPr>
          <p:cNvPr id="18" name="Picture 10" descr="http://blogs-images.forbes.com/benkerschberg/files/2011/09/Social-Media-Ic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90" y="2505307"/>
            <a:ext cx="3394716" cy="32918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53737" y="419100"/>
            <a:ext cx="7131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Gathering the Data – Open Source Information</a:t>
            </a:r>
          </a:p>
          <a:p>
            <a:pPr algn="ctr"/>
            <a:r>
              <a:rPr lang="en-US" sz="2800" b="1" dirty="0" smtClean="0"/>
              <a:t>Social Media</a:t>
            </a:r>
            <a:endParaRPr lang="en-US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14088"/>
              </p:ext>
            </p:extLst>
          </p:nvPr>
        </p:nvGraphicFramePr>
        <p:xfrm>
          <a:off x="6773332" y="3993359"/>
          <a:ext cx="4876800" cy="1743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4267200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Social Media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Blank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Indicates </a:t>
                      </a:r>
                      <a:r>
                        <a:rPr lang="en-US" sz="1100" u="none" strike="noStrike" dirty="0">
                          <a:effectLst/>
                        </a:rPr>
                        <a:t>no account or no known account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#/Name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Numerical </a:t>
                      </a:r>
                      <a:r>
                        <a:rPr lang="en-US" sz="1100" u="none" strike="noStrike" dirty="0">
                          <a:effectLst/>
                        </a:rPr>
                        <a:t>entry indicates level of use (Levels 0-4)/Indicates screen name.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Account </a:t>
                      </a:r>
                      <a:r>
                        <a:rPr lang="en-US" sz="1100" u="none" strike="noStrike" dirty="0">
                          <a:effectLst/>
                        </a:rPr>
                        <a:t>with minimal level of use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Account </a:t>
                      </a:r>
                      <a:r>
                        <a:rPr lang="en-US" sz="1100" u="none" strike="noStrike" dirty="0">
                          <a:effectLst/>
                        </a:rPr>
                        <a:t>with some use (Monthly)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Account </a:t>
                      </a:r>
                      <a:r>
                        <a:rPr lang="en-US" sz="1100" u="none" strike="noStrike" dirty="0">
                          <a:effectLst/>
                        </a:rPr>
                        <a:t>with average use (Weekly)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Account </a:t>
                      </a:r>
                      <a:r>
                        <a:rPr lang="en-US" sz="1100" u="none" strike="noStrike" dirty="0">
                          <a:effectLst/>
                        </a:rPr>
                        <a:t>with above average use (Daily)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Account </a:t>
                      </a:r>
                      <a:r>
                        <a:rPr lang="en-US" sz="1100" u="none" strike="noStrike" dirty="0">
                          <a:effectLst/>
                        </a:rPr>
                        <a:t>with excessive use (Hourly)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Account </a:t>
                      </a:r>
                      <a:r>
                        <a:rPr lang="en-US" sz="1100" u="none" strike="noStrike" dirty="0">
                          <a:effectLst/>
                        </a:rPr>
                        <a:t>locked or not accessible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04343"/>
              </p:ext>
            </p:extLst>
          </p:nvPr>
        </p:nvGraphicFramePr>
        <p:xfrm>
          <a:off x="406401" y="1831480"/>
          <a:ext cx="11243738" cy="1364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403"/>
                <a:gridCol w="365057"/>
                <a:gridCol w="709252"/>
                <a:gridCol w="365057"/>
                <a:gridCol w="761403"/>
                <a:gridCol w="365057"/>
                <a:gridCol w="761403"/>
                <a:gridCol w="365057"/>
                <a:gridCol w="761403"/>
                <a:gridCol w="365057"/>
                <a:gridCol w="761403"/>
                <a:gridCol w="365057"/>
                <a:gridCol w="761403"/>
                <a:gridCol w="365057"/>
                <a:gridCol w="761403"/>
                <a:gridCol w="365057"/>
                <a:gridCol w="761403"/>
                <a:gridCol w="761403"/>
                <a:gridCol w="761403"/>
              </a:tblGrid>
              <a:tr h="235447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Social </a:t>
                      </a:r>
                      <a:r>
                        <a:rPr lang="en-US" sz="1000" u="none" strike="noStrike" dirty="0">
                          <a:effectLst/>
                        </a:rPr>
                        <a:t>Media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B2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4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Facebook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URL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LinkedIn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URL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Academia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URL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Flickr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URL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Twitter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URL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Foursquare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URL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Fetlife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URL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Tumblr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URL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Other1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  Other2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  Other3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  <a:hlinkClick r:id="rId3"/>
                        </a:rPr>
                        <a:t>www.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  <a:hlinkClick r:id="rId3"/>
                        </a:rPr>
                        <a:t>www.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  <a:hlinkClick r:id="rId3"/>
                        </a:rPr>
                        <a:t>www.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  <a:hlinkClick r:id="rId3"/>
                        </a:rPr>
                        <a:t>www.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  <a:hlinkClick r:id="rId3"/>
                        </a:rPr>
                        <a:t>www.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  <a:hlinkClick r:id="rId3"/>
                        </a:rPr>
                        <a:t>www.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*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  <a:hlinkClick r:id="rId3"/>
                        </a:rPr>
                        <a:t>www.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5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  <a:hlinkClick r:id="rId3"/>
                        </a:rPr>
                        <a:t>www.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  <a:hlinkClick r:id="rId3"/>
                        </a:rPr>
                        <a:t>www.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  <a:hlinkClick r:id="rId3"/>
                        </a:rPr>
                        <a:t>www.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 smtClean="0">
                          <a:effectLst/>
                        </a:rPr>
                        <a:t>www.catfancy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*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>
                          <a:effectLst/>
                          <a:hlinkClick r:id="rId3"/>
                        </a:rPr>
                        <a:t>www.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28801" y="3790358"/>
            <a:ext cx="6268332" cy="369332"/>
            <a:chOff x="547337" y="2469562"/>
            <a:chExt cx="6262026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876397" y="2469562"/>
              <a:ext cx="59329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Individuals may repeat screen names across multiple sites.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7337" y="2469562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8801" y="4357625"/>
            <a:ext cx="6268332" cy="646331"/>
            <a:chOff x="547337" y="2469562"/>
            <a:chExt cx="6262026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876397" y="2469562"/>
              <a:ext cx="593296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Keeping a list of URLs allows you to easily return to sites at a later date in order to track status changes.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7337" y="2469562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8801" y="5201891"/>
            <a:ext cx="6268332" cy="923330"/>
            <a:chOff x="547337" y="2469562"/>
            <a:chExt cx="6262026" cy="923330"/>
          </a:xfrm>
        </p:grpSpPr>
        <p:sp>
          <p:nvSpPr>
            <p:cNvPr id="28" name="TextBox 27"/>
            <p:cNvSpPr txBox="1"/>
            <p:nvPr/>
          </p:nvSpPr>
          <p:spPr>
            <a:xfrm>
              <a:off x="876397" y="2469562"/>
              <a:ext cx="593296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Searching multiple engines (Google, Yahoo, Bing, etc.) will often yield additional results based on screen names and  e-mail addresses.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7337" y="2469562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5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53737" y="419100"/>
            <a:ext cx="7131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Gathering the Data – Open Source Information</a:t>
            </a:r>
          </a:p>
          <a:p>
            <a:pPr algn="ctr"/>
            <a:r>
              <a:rPr lang="en-US" sz="2800" b="1" dirty="0" smtClean="0"/>
              <a:t>Local, State, and Federal Databases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21" y="1579879"/>
            <a:ext cx="7661192" cy="28346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427156"/>
              </p:ext>
            </p:extLst>
          </p:nvPr>
        </p:nvGraphicFramePr>
        <p:xfrm>
          <a:off x="2754117" y="4756944"/>
          <a:ext cx="67310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313"/>
                <a:gridCol w="6121687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County Clerk Records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Volusia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http</a:t>
                      </a:r>
                      <a:r>
                        <a:rPr lang="en-US" sz="1100" u="none" strike="noStrike" dirty="0">
                          <a:effectLst/>
                        </a:rPr>
                        <a:t>://app02.clerk.org/cr_inq/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Seminole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http</a:t>
                      </a:r>
                      <a:r>
                        <a:rPr lang="en-US" sz="1100" u="none" strike="noStrike" dirty="0">
                          <a:effectLst/>
                        </a:rPr>
                        <a:t>://www.seminoleclerk.org/CriminalDocket/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Orange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http</a:t>
                      </a:r>
                      <a:r>
                        <a:rPr lang="en-US" sz="1100" u="none" strike="noStrike" dirty="0">
                          <a:effectLst/>
                        </a:rPr>
                        <a:t>://myclerk.myorangeclerk.com/default.aspx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Osceola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https</a:t>
                      </a:r>
                      <a:r>
                        <a:rPr lang="en-US" sz="1100" u="none" strike="noStrike" dirty="0">
                          <a:effectLst/>
                        </a:rPr>
                        <a:t>://online.osceolaclerk.org/BenchmarkWeb/Home.aspx/Search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Marion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http</a:t>
                      </a:r>
                      <a:r>
                        <a:rPr lang="en-US" sz="1100" u="none" strike="noStrike" dirty="0">
                          <a:effectLst/>
                        </a:rPr>
                        <a:t>://casesearch.marioncountyclerk.org/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Lake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en-US" sz="1100" u="sng" strike="noStrike" dirty="0" smtClean="0">
                          <a:effectLst/>
                        </a:rPr>
                        <a:t>http</a:t>
                      </a:r>
                      <a:r>
                        <a:rPr lang="en-US" sz="1100" u="sng" strike="noStrike" dirty="0">
                          <a:effectLst/>
                        </a:rPr>
                        <a:t>://www.lakecountyclerk.org/record_searches/online_court_records/online_court_records.asp?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0262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38350"/>
            <a:ext cx="1219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cs typeface="Adobe Arabic" panose="02040503050201020203" pitchFamily="18" charset="-78"/>
              </a:rPr>
              <a:t>“CI that is passive and defensive will fail.”</a:t>
            </a:r>
          </a:p>
          <a:p>
            <a:pPr algn="ctr"/>
            <a:r>
              <a:rPr lang="en-US" sz="1050" dirty="0" smtClean="0">
                <a:latin typeface="Cambria" panose="02040503050406030204" pitchFamily="18" charset="0"/>
                <a:cs typeface="Adobe Arabic" panose="02040503050201020203" pitchFamily="18" charset="-78"/>
              </a:rPr>
              <a:t> </a:t>
            </a:r>
            <a:endParaRPr lang="en-US" sz="3200" dirty="0" smtClean="0">
              <a:latin typeface="Cambria" panose="02040503050406030204" pitchFamily="18" charset="0"/>
              <a:cs typeface="Adobe Arabic" panose="02040503050201020203" pitchFamily="18" charset="-78"/>
            </a:endParaRPr>
          </a:p>
          <a:p>
            <a:pPr algn="ctr"/>
            <a:r>
              <a:rPr lang="en-US" sz="3200" dirty="0" smtClean="0">
                <a:latin typeface="Cambria" panose="02040503050406030204" pitchFamily="18" charset="0"/>
                <a:cs typeface="Adobe Arabic" panose="02040503050201020203" pitchFamily="18" charset="-78"/>
              </a:rPr>
              <a:t>̶  James M. Olson</a:t>
            </a:r>
          </a:p>
          <a:p>
            <a:pPr algn="ctr"/>
            <a:r>
              <a:rPr lang="en-US" sz="3200" dirty="0" smtClean="0">
                <a:latin typeface="Cambria" panose="02040503050406030204" pitchFamily="18" charset="0"/>
                <a:cs typeface="Adobe Arabic" panose="02040503050201020203" pitchFamily="18" charset="-78"/>
              </a:rPr>
              <a:t>Former Chief of Counterintelligence, CIA</a:t>
            </a:r>
          </a:p>
        </p:txBody>
      </p:sp>
    </p:spTree>
    <p:extLst>
      <p:ext uri="{BB962C8B-B14F-4D97-AF65-F5344CB8AC3E}">
        <p14:creationId xmlns:p14="http://schemas.microsoft.com/office/powerpoint/2010/main" val="12355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49064" y="419100"/>
            <a:ext cx="734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Gathering the Data – Company Internal Tracking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88068" y="1656757"/>
            <a:ext cx="6262026" cy="646331"/>
            <a:chOff x="547337" y="2469562"/>
            <a:chExt cx="6262026" cy="646331"/>
          </a:xfrm>
        </p:grpSpPr>
        <p:sp>
          <p:nvSpPr>
            <p:cNvPr id="18" name="TextBox 17"/>
            <p:cNvSpPr txBox="1"/>
            <p:nvPr/>
          </p:nvSpPr>
          <p:spPr>
            <a:xfrm>
              <a:off x="876397" y="2469562"/>
              <a:ext cx="593296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Microsoft Outlook can be configured to provide useful reports regarding abnormal activities.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7337" y="2469562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8068" y="2568946"/>
            <a:ext cx="6262026" cy="646331"/>
            <a:chOff x="547337" y="3156984"/>
            <a:chExt cx="6262026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876397" y="3156984"/>
              <a:ext cx="593296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This helps track sudden increases in data traffic which could be indicative of possible misuse or misappropriation.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7337" y="3156984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8068" y="3481135"/>
            <a:ext cx="6262026" cy="923330"/>
            <a:chOff x="547337" y="3844406"/>
            <a:chExt cx="6262026" cy="923330"/>
          </a:xfrm>
        </p:grpSpPr>
        <p:sp>
          <p:nvSpPr>
            <p:cNvPr id="23" name="TextBox 22"/>
            <p:cNvSpPr txBox="1"/>
            <p:nvPr/>
          </p:nvSpPr>
          <p:spPr>
            <a:xfrm>
              <a:off x="876397" y="3844406"/>
              <a:ext cx="593296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Additional options allow for the tracking of communications to specific domains or the utilization of specific keywords.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7337" y="3844406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12204"/>
          <a:stretch/>
        </p:blipFill>
        <p:spPr>
          <a:xfrm>
            <a:off x="6883174" y="1179356"/>
            <a:ext cx="4470627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568" y="4847959"/>
            <a:ext cx="4543811" cy="18755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ight Arrow 11"/>
          <p:cNvSpPr/>
          <p:nvPr/>
        </p:nvSpPr>
        <p:spPr>
          <a:xfrm rot="7696161">
            <a:off x="5143283" y="4056293"/>
            <a:ext cx="3828140" cy="135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129517" y="2592245"/>
            <a:ext cx="59329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ambria" panose="020405030504060302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26222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28" y="3078438"/>
            <a:ext cx="2331720" cy="3017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3" y="2661861"/>
            <a:ext cx="2331720" cy="3017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38" y="2238511"/>
            <a:ext cx="2331728" cy="3017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0867" t="1076" r="11485" b="1594"/>
          <a:stretch/>
        </p:blipFill>
        <p:spPr>
          <a:xfrm>
            <a:off x="5098257" y="2238511"/>
            <a:ext cx="2042712" cy="38679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0" r="12594"/>
          <a:stretch/>
        </p:blipFill>
        <p:spPr>
          <a:xfrm>
            <a:off x="8623378" y="2238511"/>
            <a:ext cx="2783046" cy="38679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66900" y="1472838"/>
            <a:ext cx="143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Plan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35223" y="1472838"/>
            <a:ext cx="111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Flowchart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82781" y="1469301"/>
            <a:ext cx="167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Tracking System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08021" y="419100"/>
            <a:ext cx="3423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Program Components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54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32114" y="1520881"/>
            <a:ext cx="9833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SUCCESS CRITERIA.  Success of </a:t>
            </a:r>
            <a:r>
              <a:rPr lang="en-US" dirty="0" smtClean="0"/>
              <a:t>the Program </a:t>
            </a:r>
            <a:r>
              <a:rPr lang="en-US" dirty="0"/>
              <a:t>is difficult to ascertain </a:t>
            </a:r>
            <a:r>
              <a:rPr lang="en-US" dirty="0" smtClean="0"/>
              <a:t>on </a:t>
            </a:r>
            <a:r>
              <a:rPr lang="en-US" dirty="0"/>
              <a:t>a day to day basis due to </a:t>
            </a:r>
            <a:r>
              <a:rPr lang="en-US" dirty="0" smtClean="0"/>
              <a:t>the numerous </a:t>
            </a:r>
            <a:r>
              <a:rPr lang="en-US" dirty="0"/>
              <a:t>variables incorporated </a:t>
            </a:r>
            <a:r>
              <a:rPr lang="en-US" dirty="0" smtClean="0"/>
              <a:t>into </a:t>
            </a:r>
            <a:r>
              <a:rPr lang="en-US" dirty="0"/>
              <a:t>such a program. Success can be narrowly defined as </a:t>
            </a:r>
            <a:r>
              <a:rPr lang="en-US" dirty="0" smtClean="0"/>
              <a:t>the prevention of </a:t>
            </a:r>
            <a:r>
              <a:rPr lang="en-US" dirty="0"/>
              <a:t>any loss of Classified, Proprietary, or Intellectual Information. However, </a:t>
            </a:r>
            <a:r>
              <a:rPr lang="en-US" dirty="0" smtClean="0"/>
              <a:t>actual </a:t>
            </a:r>
            <a:r>
              <a:rPr lang="en-US" dirty="0"/>
              <a:t>loss </a:t>
            </a:r>
            <a:r>
              <a:rPr lang="en-US" dirty="0" smtClean="0"/>
              <a:t>or compromise </a:t>
            </a:r>
            <a:r>
              <a:rPr lang="en-US" dirty="0"/>
              <a:t>may be difficult to detect or account for due </a:t>
            </a:r>
            <a:r>
              <a:rPr lang="en-US" dirty="0" smtClean="0"/>
              <a:t>to </a:t>
            </a:r>
            <a:r>
              <a:rPr lang="en-US" dirty="0"/>
              <a:t>the very nature of an Insider Threat. </a:t>
            </a:r>
            <a:r>
              <a:rPr lang="en-US" dirty="0" smtClean="0"/>
              <a:t>The program’s </a:t>
            </a:r>
            <a:r>
              <a:rPr lang="en-US" dirty="0"/>
              <a:t>success can be </a:t>
            </a:r>
            <a:r>
              <a:rPr lang="en-US" dirty="0" smtClean="0"/>
              <a:t>better </a:t>
            </a:r>
            <a:r>
              <a:rPr lang="en-US" dirty="0"/>
              <a:t>defined in a broad view as the deterrence of Insider Threat </a:t>
            </a:r>
            <a:r>
              <a:rPr lang="en-US" dirty="0" smtClean="0"/>
              <a:t>activity through </a:t>
            </a:r>
            <a:r>
              <a:rPr lang="en-US" dirty="0"/>
              <a:t>an active employee training and awareness program, consistent </a:t>
            </a:r>
            <a:r>
              <a:rPr lang="en-US" dirty="0" smtClean="0"/>
              <a:t>review </a:t>
            </a:r>
            <a:r>
              <a:rPr lang="en-US" dirty="0"/>
              <a:t>of potential risk </a:t>
            </a:r>
            <a:r>
              <a:rPr lang="en-US" dirty="0" smtClean="0"/>
              <a:t>factors, and </a:t>
            </a:r>
            <a:r>
              <a:rPr lang="en-US" dirty="0"/>
              <a:t>the early identification of </a:t>
            </a:r>
            <a:r>
              <a:rPr lang="en-US" dirty="0" smtClean="0"/>
              <a:t>personnel </a:t>
            </a:r>
            <a:r>
              <a:rPr lang="en-US" dirty="0"/>
              <a:t>exhibiting risk factors.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9972" y="419100"/>
            <a:ext cx="2979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CI/IT Program Plan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975355" y="3998355"/>
            <a:ext cx="10040983" cy="646331"/>
            <a:chOff x="975355" y="3998355"/>
            <a:chExt cx="10040983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1308127" y="3998355"/>
              <a:ext cx="97082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Identify potential risks through the use of open sources, such as social media and legal databases, as well as verifiable information submitted by co-workers, supervisors, and managers.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5355" y="3998355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75355" y="4813836"/>
            <a:ext cx="10040983" cy="369332"/>
            <a:chOff x="975355" y="4813836"/>
            <a:chExt cx="10040983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1308127" y="4813836"/>
              <a:ext cx="97082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Assign priorities for the focusing of company resources towards the greatest potential threats.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5355" y="4813836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75355" y="5352318"/>
            <a:ext cx="10040983" cy="369332"/>
            <a:chOff x="975355" y="5352318"/>
            <a:chExt cx="10040983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1308127" y="5352318"/>
              <a:ext cx="97082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Assist personnel with methods or resources that can reduce their risk potential or exposure.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5355" y="5352318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49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62" y="1156328"/>
            <a:ext cx="3886204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629972" y="419100"/>
            <a:ext cx="2979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CI/IT Program Plan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47337" y="2469562"/>
            <a:ext cx="6262026" cy="369332"/>
            <a:chOff x="547337" y="2469562"/>
            <a:chExt cx="6262026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876397" y="2469562"/>
              <a:ext cx="59329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Explains the goals and reasons for the program.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7337" y="2469562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7337" y="3156984"/>
            <a:ext cx="6262026" cy="369332"/>
            <a:chOff x="547337" y="3156984"/>
            <a:chExt cx="6262026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876397" y="3156984"/>
              <a:ext cx="59329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Establishes responsibilities within the program.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7337" y="3156984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7337" y="3844406"/>
            <a:ext cx="6262026" cy="646331"/>
            <a:chOff x="547337" y="3844406"/>
            <a:chExt cx="6262026" cy="646331"/>
          </a:xfrm>
        </p:grpSpPr>
        <p:sp>
          <p:nvSpPr>
            <p:cNvPr id="23" name="TextBox 22"/>
            <p:cNvSpPr txBox="1"/>
            <p:nvPr/>
          </p:nvSpPr>
          <p:spPr>
            <a:xfrm>
              <a:off x="876397" y="3844406"/>
              <a:ext cx="593296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Identifies potential risk areas as well as tools which can be utilized to counter those risks.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7337" y="3844406"/>
              <a:ext cx="332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095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97172" y="419100"/>
            <a:ext cx="2644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Tracking System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71701" y="2419349"/>
            <a:ext cx="1666875" cy="695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371700" y="3305173"/>
            <a:ext cx="1666875" cy="695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Violations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110791" y="2419348"/>
            <a:ext cx="1666875" cy="695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Foreign Travel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110790" y="3305173"/>
            <a:ext cx="1666875" cy="695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Exposure</a:t>
            </a:r>
            <a:endParaRPr lang="en-US" dirty="0"/>
          </a:p>
        </p:txBody>
      </p:sp>
      <p:sp>
        <p:nvSpPr>
          <p:cNvPr id="29" name="Down Arrow Callout 28"/>
          <p:cNvSpPr/>
          <p:nvPr/>
        </p:nvSpPr>
        <p:spPr>
          <a:xfrm>
            <a:off x="1461563" y="1733550"/>
            <a:ext cx="3837921" cy="523874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</a:t>
            </a:r>
            <a:endParaRPr lang="en-US" dirty="0"/>
          </a:p>
        </p:txBody>
      </p:sp>
      <p:sp>
        <p:nvSpPr>
          <p:cNvPr id="30" name="Down Arrow Callout 29"/>
          <p:cNvSpPr/>
          <p:nvPr/>
        </p:nvSpPr>
        <p:spPr>
          <a:xfrm>
            <a:off x="6371700" y="1733550"/>
            <a:ext cx="1666875" cy="523874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Professional</a:t>
            </a:r>
            <a:endParaRPr lang="en-US" dirty="0"/>
          </a:p>
        </p:txBody>
      </p:sp>
      <p:sp>
        <p:nvSpPr>
          <p:cNvPr id="31" name="Down Arrow Callout 30"/>
          <p:cNvSpPr/>
          <p:nvPr/>
        </p:nvSpPr>
        <p:spPr>
          <a:xfrm>
            <a:off x="9110790" y="1733550"/>
            <a:ext cx="1666875" cy="523874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Targeting Risk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1565" y="2419350"/>
            <a:ext cx="1666875" cy="695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632610" y="4190998"/>
            <a:ext cx="1666875" cy="695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Sexual Activity or Behavior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61564" y="3305175"/>
            <a:ext cx="1666875" cy="695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Ideology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61564" y="4191000"/>
            <a:ext cx="1666875" cy="695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Conscience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32611" y="2419350"/>
            <a:ext cx="1666875" cy="695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Ego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32610" y="3305174"/>
            <a:ext cx="1666875" cy="695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47085" y="5076822"/>
            <a:ext cx="1666875" cy="695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904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1903"/>
              </p:ext>
            </p:extLst>
          </p:nvPr>
        </p:nvGraphicFramePr>
        <p:xfrm>
          <a:off x="1209675" y="834231"/>
          <a:ext cx="9753600" cy="233362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609600"/>
                <a:gridCol w="609600"/>
                <a:gridCol w="85344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Category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Level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Guideline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Money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No </a:t>
                      </a:r>
                      <a:r>
                        <a:rPr lang="en-US" sz="1100" u="none" strike="noStrike" dirty="0">
                          <a:effectLst/>
                        </a:rPr>
                        <a:t>issues identified or any issues are effectively mitigated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Minimal </a:t>
                      </a:r>
                      <a:r>
                        <a:rPr lang="en-US" sz="1100" u="none" strike="noStrike" dirty="0">
                          <a:effectLst/>
                        </a:rPr>
                        <a:t>issues, concerns, or more serious issues are partially mitigated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Issues </a:t>
                      </a:r>
                      <a:r>
                        <a:rPr lang="en-US" sz="1100" u="none" strike="noStrike" dirty="0">
                          <a:effectLst/>
                        </a:rPr>
                        <a:t>or concerns commensurate with current economic standings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Above </a:t>
                      </a:r>
                      <a:r>
                        <a:rPr lang="en-US" sz="1100" u="none" strike="noStrike" dirty="0">
                          <a:effectLst/>
                        </a:rPr>
                        <a:t>average issues in excess of current economic standings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Serious </a:t>
                      </a:r>
                      <a:r>
                        <a:rPr lang="en-US" sz="1100" u="none" strike="noStrike" dirty="0">
                          <a:effectLst/>
                        </a:rPr>
                        <a:t>issues, debts, foreclosures or extravagant activities far beyond current economic standing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086926"/>
              </p:ext>
            </p:extLst>
          </p:nvPr>
        </p:nvGraphicFramePr>
        <p:xfrm>
          <a:off x="1209675" y="3786981"/>
          <a:ext cx="9753600" cy="235267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609600"/>
                <a:gridCol w="609600"/>
                <a:gridCol w="85344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Category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Guideline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Ideology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No </a:t>
                      </a:r>
                      <a:r>
                        <a:rPr lang="en-US" sz="1100" u="none" strike="noStrike" dirty="0">
                          <a:effectLst/>
                        </a:rPr>
                        <a:t>issues identified or any issues are effectively mitigated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Individual </a:t>
                      </a:r>
                      <a:r>
                        <a:rPr lang="en-US" sz="1100" u="none" strike="noStrike" dirty="0">
                          <a:effectLst/>
                        </a:rPr>
                        <a:t>expresses some interest in political, religious, or personal beliefs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Individual </a:t>
                      </a:r>
                      <a:r>
                        <a:rPr lang="en-US" sz="1100" u="none" strike="noStrike" dirty="0">
                          <a:effectLst/>
                        </a:rPr>
                        <a:t>has strong political, religious, or personal beliefs which may be contrary to US policies or </a:t>
                      </a:r>
                      <a:r>
                        <a:rPr lang="en-US" sz="1100" u="none" strike="noStrike" dirty="0" err="1">
                          <a:effectLst/>
                        </a:rPr>
                        <a:t>activites</a:t>
                      </a:r>
                      <a:r>
                        <a:rPr lang="en-US" sz="1100" u="none" strike="noStrike" dirty="0">
                          <a:effectLst/>
                        </a:rPr>
                        <a:t>. The force behind these beliefs is </a:t>
                      </a:r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commensurate </a:t>
                      </a:r>
                      <a:r>
                        <a:rPr lang="en-US" sz="1100" u="none" strike="noStrike" dirty="0">
                          <a:effectLst/>
                        </a:rPr>
                        <a:t>with, or slightly above, current societal standards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Individual </a:t>
                      </a:r>
                      <a:r>
                        <a:rPr lang="en-US" sz="1100" u="none" strike="noStrike" dirty="0">
                          <a:effectLst/>
                        </a:rPr>
                        <a:t>has very strong political, religious, or personal beliefs  which may be contrary to US policies or activities and has expressed that these </a:t>
                      </a:r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beliefs </a:t>
                      </a:r>
                      <a:r>
                        <a:rPr lang="en-US" sz="1100" u="none" strike="noStrike" dirty="0">
                          <a:effectLst/>
                        </a:rPr>
                        <a:t>are above other societal restrictions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Has </a:t>
                      </a:r>
                      <a:r>
                        <a:rPr lang="en-US" sz="1100" u="none" strike="noStrike" dirty="0">
                          <a:effectLst/>
                        </a:rPr>
                        <a:t>extreme political, religious, or personal beliefs above societal restrictions and actively works to promote or carry out these beliefs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845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50519"/>
              </p:ext>
            </p:extLst>
          </p:nvPr>
        </p:nvGraphicFramePr>
        <p:xfrm>
          <a:off x="1210496" y="836568"/>
          <a:ext cx="9753600" cy="2314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85344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Category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Guideline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Conscience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No </a:t>
                      </a:r>
                      <a:r>
                        <a:rPr lang="en-US" sz="1100" u="none" strike="noStrike" dirty="0">
                          <a:effectLst/>
                        </a:rPr>
                        <a:t>issues identified or any issues are effectively mitigated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Has </a:t>
                      </a:r>
                      <a:r>
                        <a:rPr lang="en-US" sz="1100" u="none" strike="noStrike" dirty="0">
                          <a:effectLst/>
                        </a:rPr>
                        <a:t>minor ethical or moral concerns regarding company activities or products. Alternatively, if working on US contracts, the individual demonstrates </a:t>
                      </a:r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minor </a:t>
                      </a:r>
                      <a:r>
                        <a:rPr lang="en-US" sz="1100" u="none" strike="noStrike" dirty="0">
                          <a:effectLst/>
                        </a:rPr>
                        <a:t>ethical or moral concerns regarding US policies or activities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Has </a:t>
                      </a:r>
                      <a:r>
                        <a:rPr lang="en-US" sz="1100" u="none" strike="noStrike" dirty="0">
                          <a:effectLst/>
                        </a:rPr>
                        <a:t>ethical or moral concerns regarding company activities or products. Alternatively, if working on US contracts, the individual demonstrates ethical </a:t>
                      </a:r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or </a:t>
                      </a:r>
                      <a:r>
                        <a:rPr lang="en-US" sz="1100" u="none" strike="noStrike" dirty="0">
                          <a:effectLst/>
                        </a:rPr>
                        <a:t>moral concerns regarding US policies or activities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Expresses </a:t>
                      </a:r>
                      <a:r>
                        <a:rPr lang="en-US" sz="1100" u="none" strike="noStrike" dirty="0">
                          <a:effectLst/>
                        </a:rPr>
                        <a:t>strong ethical or moral concerns regarding company activities or products. Alternatively, if working on US contracts, the individual </a:t>
                      </a:r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expresses </a:t>
                      </a:r>
                      <a:r>
                        <a:rPr lang="en-US" sz="1100" u="none" strike="noStrike" dirty="0">
                          <a:effectLst/>
                        </a:rPr>
                        <a:t>strong ethical or moral concerns regarding US policies or activities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Consistently </a:t>
                      </a:r>
                      <a:r>
                        <a:rPr lang="en-US" sz="1100" u="none" strike="noStrike" dirty="0">
                          <a:effectLst/>
                        </a:rPr>
                        <a:t>makes extreme expressions, or demonstrates against, company products or US policies or activities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83883"/>
              </p:ext>
            </p:extLst>
          </p:nvPr>
        </p:nvGraphicFramePr>
        <p:xfrm>
          <a:off x="1210496" y="3789318"/>
          <a:ext cx="9753600" cy="2305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85344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Category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Guideline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Ego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No </a:t>
                      </a:r>
                      <a:r>
                        <a:rPr lang="en-US" sz="1100" u="none" strike="noStrike" dirty="0">
                          <a:effectLst/>
                        </a:rPr>
                        <a:t>issues identified or any issues are effectively mitigated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Minimal </a:t>
                      </a:r>
                      <a:r>
                        <a:rPr lang="en-US" sz="1100" u="none" strike="noStrike" dirty="0">
                          <a:effectLst/>
                        </a:rPr>
                        <a:t>issues, or more serious issues are partially mitigated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Individual </a:t>
                      </a:r>
                      <a:r>
                        <a:rPr lang="en-US" sz="1100" u="none" strike="noStrike" dirty="0">
                          <a:effectLst/>
                        </a:rPr>
                        <a:t>has an above average feeling of self-importance and may feel slighted under normal circumstances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Individual </a:t>
                      </a:r>
                      <a:r>
                        <a:rPr lang="en-US" sz="1100" u="none" strike="noStrike" dirty="0">
                          <a:effectLst/>
                        </a:rPr>
                        <a:t>feels that they lack importance, feels that they have been treated unfairly, or feels that they have been wronged (either real or imagined)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Consistently </a:t>
                      </a:r>
                      <a:r>
                        <a:rPr lang="en-US" sz="1100" u="none" strike="noStrike" dirty="0">
                          <a:effectLst/>
                        </a:rPr>
                        <a:t>expresses or displays a belief that they are superior and/or that their importance is rarely, if ever, recognized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794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095970"/>
              </p:ext>
            </p:extLst>
          </p:nvPr>
        </p:nvGraphicFramePr>
        <p:xfrm>
          <a:off x="1210496" y="836568"/>
          <a:ext cx="9753600" cy="2305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85344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Category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Guideline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Nationalism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No </a:t>
                      </a:r>
                      <a:r>
                        <a:rPr lang="en-US" sz="1100" u="none" strike="noStrike" dirty="0">
                          <a:effectLst/>
                        </a:rPr>
                        <a:t>issues identified or any issues are effectively mitigated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Has </a:t>
                      </a:r>
                      <a:r>
                        <a:rPr lang="en-US" sz="1100" u="none" strike="noStrike" dirty="0">
                          <a:effectLst/>
                        </a:rPr>
                        <a:t>ties to a foreign country either due to dual-citizenship, family relations, foreign friends, or presents some other connection to a foreign country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Expresses </a:t>
                      </a:r>
                      <a:r>
                        <a:rPr lang="en-US" sz="1100" u="none" strike="noStrike" dirty="0">
                          <a:effectLst/>
                        </a:rPr>
                        <a:t>feelings of connection with a foreign country or government equivalent to their connection with the 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Makes </a:t>
                      </a:r>
                      <a:r>
                        <a:rPr lang="en-US" sz="1100" u="none" strike="noStrike" dirty="0">
                          <a:effectLst/>
                        </a:rPr>
                        <a:t>repeated verbal, written, or implied statements identifying a desire to aid a foreign country or government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Expresses </a:t>
                      </a:r>
                      <a:r>
                        <a:rPr lang="en-US" sz="1100" u="none" strike="noStrike" dirty="0">
                          <a:effectLst/>
                        </a:rPr>
                        <a:t>great regard for foreign country or government and demonstrates a strong desire or intent to help the foreign country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46797"/>
              </p:ext>
            </p:extLst>
          </p:nvPr>
        </p:nvGraphicFramePr>
        <p:xfrm>
          <a:off x="1210496" y="3789318"/>
          <a:ext cx="9753600" cy="2305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85344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Category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Guideline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Sexual Activity/Behavior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No </a:t>
                      </a:r>
                      <a:r>
                        <a:rPr lang="en-US" sz="1100" u="none" strike="noStrike" dirty="0">
                          <a:effectLst/>
                        </a:rPr>
                        <a:t>issues identified or any issues are effectively mitigated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Minor </a:t>
                      </a:r>
                      <a:r>
                        <a:rPr lang="en-US" sz="1100" u="none" strike="noStrike" dirty="0">
                          <a:effectLst/>
                        </a:rPr>
                        <a:t>issues due to natural age or maturity, or more serious issues are partially mitigated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Potential </a:t>
                      </a:r>
                      <a:r>
                        <a:rPr lang="en-US" sz="1100" u="none" strike="noStrike" dirty="0">
                          <a:effectLst/>
                        </a:rPr>
                        <a:t>issues due to personal proclivities for non-traditional activities and potential for manipulation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  High </a:t>
                      </a:r>
                      <a:r>
                        <a:rPr lang="en-US" sz="1100" u="none" strike="noStrike" dirty="0">
                          <a:effectLst/>
                        </a:rPr>
                        <a:t>risk due to hidden lifestyle or potential for manipulation or coercion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Very </a:t>
                      </a:r>
                      <a:r>
                        <a:rPr lang="en-US" sz="1100" u="none" strike="noStrike" dirty="0">
                          <a:effectLst/>
                        </a:rPr>
                        <a:t>high risk of being manipulated or coerced due to sexual activities or behavior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743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1953</Words>
  <Application>Microsoft Office PowerPoint</Application>
  <PresentationFormat>Custom</PresentationFormat>
  <Paragraphs>591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Mcellen</dc:creator>
  <cp:lastModifiedBy>Office of Research</cp:lastModifiedBy>
  <cp:revision>79</cp:revision>
  <dcterms:created xsi:type="dcterms:W3CDTF">2014-12-14T16:36:59Z</dcterms:created>
  <dcterms:modified xsi:type="dcterms:W3CDTF">2015-01-12T17:24:52Z</dcterms:modified>
</cp:coreProperties>
</file>